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2"/>
  </p:notesMasterIdLst>
  <p:handoutMasterIdLst>
    <p:handoutMasterId r:id="rId63"/>
  </p:handoutMasterIdLst>
  <p:sldIdLst>
    <p:sldId id="330" r:id="rId2"/>
    <p:sldId id="331" r:id="rId3"/>
    <p:sldId id="332" r:id="rId4"/>
    <p:sldId id="335" r:id="rId5"/>
    <p:sldId id="334" r:id="rId6"/>
    <p:sldId id="336" r:id="rId7"/>
    <p:sldId id="338" r:id="rId8"/>
    <p:sldId id="340" r:id="rId9"/>
    <p:sldId id="265" r:id="rId10"/>
    <p:sldId id="256" r:id="rId11"/>
    <p:sldId id="257" r:id="rId12"/>
    <p:sldId id="258" r:id="rId13"/>
    <p:sldId id="259" r:id="rId14"/>
    <p:sldId id="260" r:id="rId15"/>
    <p:sldId id="272" r:id="rId16"/>
    <p:sldId id="261" r:id="rId17"/>
    <p:sldId id="262" r:id="rId18"/>
    <p:sldId id="293" r:id="rId19"/>
    <p:sldId id="294" r:id="rId20"/>
    <p:sldId id="295" r:id="rId21"/>
    <p:sldId id="323" r:id="rId22"/>
    <p:sldId id="324" r:id="rId23"/>
    <p:sldId id="326" r:id="rId24"/>
    <p:sldId id="296" r:id="rId25"/>
    <p:sldId id="308" r:id="rId26"/>
    <p:sldId id="309" r:id="rId27"/>
    <p:sldId id="298" r:id="rId28"/>
    <p:sldId id="264" r:id="rId29"/>
    <p:sldId id="266" r:id="rId30"/>
    <p:sldId id="269" r:id="rId31"/>
    <p:sldId id="273" r:id="rId32"/>
    <p:sldId id="310" r:id="rId33"/>
    <p:sldId id="311" r:id="rId34"/>
    <p:sldId id="275" r:id="rId35"/>
    <p:sldId id="276" r:id="rId36"/>
    <p:sldId id="277" r:id="rId37"/>
    <p:sldId id="306" r:id="rId38"/>
    <p:sldId id="301" r:id="rId39"/>
    <p:sldId id="278" r:id="rId40"/>
    <p:sldId id="279" r:id="rId41"/>
    <p:sldId id="280" r:id="rId42"/>
    <p:sldId id="281" r:id="rId43"/>
    <p:sldId id="305" r:id="rId44"/>
    <p:sldId id="317" r:id="rId45"/>
    <p:sldId id="319" r:id="rId46"/>
    <p:sldId id="318" r:id="rId47"/>
    <p:sldId id="320" r:id="rId48"/>
    <p:sldId id="321" r:id="rId49"/>
    <p:sldId id="322" r:id="rId50"/>
    <p:sldId id="282" r:id="rId51"/>
    <p:sldId id="289" r:id="rId52"/>
    <p:sldId id="290" r:id="rId53"/>
    <p:sldId id="291" r:id="rId54"/>
    <p:sldId id="299" r:id="rId55"/>
    <p:sldId id="304" r:id="rId56"/>
    <p:sldId id="307" r:id="rId57"/>
    <p:sldId id="312" r:id="rId58"/>
    <p:sldId id="313" r:id="rId59"/>
    <p:sldId id="315" r:id="rId60"/>
    <p:sldId id="302" r:id="rId6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507" autoAdjust="0"/>
    <p:restoredTop sz="84470" autoAdjust="0"/>
  </p:normalViewPr>
  <p:slideViewPr>
    <p:cSldViewPr snapToGrid="0">
      <p:cViewPr varScale="1">
        <p:scale>
          <a:sx n="62" d="100"/>
          <a:sy n="62" d="100"/>
        </p:scale>
        <p:origin x="912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7C32FD-4D43-4620-8B3D-28753EFDE9FE}" type="datetimeFigureOut">
              <a:rPr lang="en-US" smtClean="0"/>
              <a:t>2020-07-16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mtClean="0"/>
              <a:t>Source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4FEC83-2F56-4C15-B597-6AE411D843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578045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74053B-7025-4865-A479-354D89DFA826}" type="datetimeFigureOut">
              <a:rPr lang="en-US" smtClean="0"/>
              <a:t>2020-07-16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mtClean="0"/>
              <a:t>Source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1DD61F-C45F-440C-B65A-A0C60FE941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832479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statwing.com/interpreting-residual-plots-to-improve-your-regression/" TargetMode="External"/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statwing.com/interpreting-residual-plots-to-improve-your-regression/" TargetMode="External"/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What we have learnt so far.</a:t>
            </a:r>
            <a:r>
              <a:rPr lang="en-US" baseline="0" dirty="0" smtClean="0"/>
              <a:t> 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Source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D1DD61F-C45F-440C-B65A-A0C60FE9414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0737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For categorical: </a:t>
            </a:r>
          </a:p>
          <a:p>
            <a:r>
              <a:rPr lang="en-US" dirty="0" smtClean="0"/>
              <a:t>Change in y for the change of x from … to … </a:t>
            </a:r>
          </a:p>
          <a:p>
            <a:endParaRPr lang="en-US" dirty="0" smtClean="0"/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regression coefficient of 14.93 reflects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fact that men are an average of 14.93 kg heavier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than women.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1DD61F-C45F-440C-B65A-A0C60FE9414D}" type="slidenum">
              <a:rPr lang="en-US" smtClean="0"/>
              <a:t>29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Source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9042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Misses often by</a:t>
            </a:r>
            <a:r>
              <a:rPr lang="en-US" baseline="0" dirty="0" smtClean="0"/>
              <a:t> a little bit </a:t>
            </a:r>
          </a:p>
          <a:p>
            <a:endParaRPr lang="en-US" baseline="0" dirty="0" smtClean="0"/>
          </a:p>
          <a:p>
            <a:r>
              <a:rPr lang="en-US" dirty="0" smtClean="0"/>
              <a:t>Is better than</a:t>
            </a:r>
            <a:r>
              <a:rPr lang="en-US" baseline="0" dirty="0" smtClean="0"/>
              <a:t> </a:t>
            </a:r>
          </a:p>
          <a:p>
            <a:endParaRPr lang="en-US" baseline="0" dirty="0" smtClean="0"/>
          </a:p>
          <a:p>
            <a:r>
              <a:rPr lang="en-US" baseline="0" dirty="0" smtClean="0"/>
              <a:t>A model that works perfectly most of the time, but occasionally is really bad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1DD61F-C45F-440C-B65A-A0C60FE9414D}" type="slidenum">
              <a:rPr lang="en-US" smtClean="0"/>
              <a:t>31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Source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1017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</a:t>
            </a:r>
            <a:r>
              <a:rPr lang="en-US" baseline="0" dirty="0" smtClean="0"/>
              <a:t> if we added number of predictors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1DD61F-C45F-440C-B65A-A0C60FE9414D}" type="slidenum">
              <a:rPr lang="en-US" smtClean="0"/>
              <a:t>32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Source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1760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Bivariate</a:t>
            </a:r>
            <a:r>
              <a:rPr lang="en-US" baseline="0" dirty="0" smtClean="0"/>
              <a:t> vs multiple variables … that’s why we need r small and r big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1DD61F-C45F-440C-B65A-A0C60FE9414D}" type="slidenum">
              <a:rPr lang="en-US" smtClean="0"/>
              <a:t>35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Source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9255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High</a:t>
            </a:r>
            <a:r>
              <a:rPr lang="en-US" baseline="0" dirty="0" smtClean="0"/>
              <a:t> R squared maybe due to over fitting or violate assumptions </a:t>
            </a:r>
          </a:p>
          <a:p>
            <a:endParaRPr lang="en-US" dirty="0" smtClean="0"/>
          </a:p>
          <a:p>
            <a:r>
              <a:rPr lang="en-US" dirty="0" smtClean="0"/>
              <a:t>Low R squared in a complex problem maybe useful</a:t>
            </a:r>
            <a:r>
              <a:rPr lang="en-US" baseline="0" dirty="0" smtClean="0"/>
              <a:t> 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1DD61F-C45F-440C-B65A-A0C60FE9414D}" type="slidenum">
              <a:rPr lang="en-US" smtClean="0"/>
              <a:t>36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Source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1318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positive values for the residual (on the y-axis) mean the prediction was too low, and negative values mean the prediction was too high; 0 means the guess was exactly correct.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indent="-228600">
              <a:buAutoNum type="arabicParenBoth"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they’re pretty symmetrically distributed, tending to cluster towards the middle of the plot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(2) they’re clustered around the lower single digits of the y-axis (e.g., 0.5 or 1.5, not 30 or 150)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(3) in general there aren’t clear patterns</a:t>
            </a:r>
          </a:p>
          <a:p>
            <a:pPr marL="228600" indent="-228600">
              <a:buAutoNum type="arabicParenBoth"/>
            </a:pP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indent="-228600">
              <a:buAutoNum type="arabicParenBoth"/>
            </a:pPr>
            <a:r>
              <a:rPr lang="en-US" dirty="0" smtClean="0">
                <a:hlinkClick r:id="rId3"/>
              </a:rPr>
              <a:t>http://docs.statwing.com/interpreting-residual-plots-to-improve-your-regression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1DD61F-C45F-440C-B65A-A0C60FE9414D}" type="slidenum">
              <a:rPr lang="en-US" smtClean="0"/>
              <a:t>44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Source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9852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These plots aren’t evenly distributed vertically, or they have an outlier, or they have a clear shape to them.</a:t>
            </a: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you can detect a clear pattern or trend in your residuals, then your model has room for improvement.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1DD61F-C45F-440C-B65A-A0C60FE9414D}" type="slidenum">
              <a:rPr lang="en-US" smtClean="0"/>
              <a:t>48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Source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9248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hlinkClick r:id="rId3"/>
              </a:rPr>
              <a:t>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1DD61F-C45F-440C-B65A-A0C60FE9414D}" type="slidenum">
              <a:rPr lang="en-US" smtClean="0"/>
              <a:t>49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Source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0364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1DD61F-C45F-440C-B65A-A0C60FE9414D}" type="slidenum">
              <a:rPr lang="en-US" smtClean="0"/>
              <a:t>50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Source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9421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 whole new experience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Source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D1DD61F-C45F-440C-B65A-A0C60FE9414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1821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Source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D1DD61F-C45F-440C-B65A-A0C60FE9414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2438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Blueprint for space subdivision, but not</a:t>
            </a:r>
            <a:r>
              <a:rPr lang="en-US" baseline="0" dirty="0" smtClean="0"/>
              <a:t> useful to test sound </a:t>
            </a:r>
            <a:r>
              <a:rPr lang="en-US" dirty="0" smtClean="0"/>
              <a:t> </a:t>
            </a:r>
          </a:p>
          <a:p>
            <a:endParaRPr lang="en-US" dirty="0" smtClean="0"/>
          </a:p>
          <a:p>
            <a:r>
              <a:rPr lang="en-US" dirty="0" smtClean="0"/>
              <a:t>Airplane is to visualize how</a:t>
            </a:r>
            <a:r>
              <a:rPr lang="en-US" baseline="0" dirty="0" smtClean="0"/>
              <a:t> parts are related, but not useful for safety testing </a:t>
            </a:r>
          </a:p>
          <a:p>
            <a:endParaRPr lang="en-US" baseline="0" dirty="0" smtClean="0"/>
          </a:p>
          <a:p>
            <a:r>
              <a:rPr lang="en-US" baseline="0" dirty="0" smtClean="0"/>
              <a:t>Main purpose : simply things ,, add a wall to a blue print is much easier than in real life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1DD61F-C45F-440C-B65A-A0C60FE9414D}" type="slidenum">
              <a:rPr lang="en-US" smtClean="0"/>
              <a:t>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Source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823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● </a:t>
            </a:r>
            <a:r>
              <a:rPr lang="en-US" b="1" dirty="0" smtClean="0"/>
              <a:t>Representation</a:t>
            </a:r>
            <a:r>
              <a:rPr lang="en-US" dirty="0" smtClean="0"/>
              <a:t>: it stands for something in the real world</a:t>
            </a:r>
          </a:p>
          <a:p>
            <a:r>
              <a:rPr lang="en-US" dirty="0" smtClean="0"/>
              <a:t>● </a:t>
            </a:r>
            <a:r>
              <a:rPr lang="en-US" b="1" dirty="0" smtClean="0"/>
              <a:t>Purpose</a:t>
            </a:r>
            <a:r>
              <a:rPr lang="en-US" dirty="0" smtClean="0"/>
              <a:t>: </a:t>
            </a:r>
            <a:r>
              <a:rPr lang="en-US" i="1" dirty="0" smtClean="0"/>
              <a:t>YOUR </a:t>
            </a:r>
            <a:r>
              <a:rPr lang="en-US" dirty="0" smtClean="0"/>
              <a:t>particular use for the model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1DD61F-C45F-440C-B65A-A0C60FE9414D}" type="slidenum">
              <a:rPr lang="en-US" smtClean="0"/>
              <a:t>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Source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4721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1DD61F-C45F-440C-B65A-A0C60FE9414D}" type="slidenum">
              <a:rPr lang="en-US" smtClean="0"/>
              <a:t>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Source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6606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More</a:t>
            </a:r>
            <a:r>
              <a:rPr lang="en-US" baseline="0" dirty="0" smtClean="0"/>
              <a:t> people cultivating opium, less petrol produced </a:t>
            </a:r>
          </a:p>
          <a:p>
            <a:endParaRPr lang="en-US" baseline="0" dirty="0" smtClean="0"/>
          </a:p>
          <a:p>
            <a:r>
              <a:rPr lang="en-US" baseline="0" dirty="0" smtClean="0"/>
              <a:t>More people consuming opium in china, less competition 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1DD61F-C45F-440C-B65A-A0C60FE9414D}" type="slidenum">
              <a:rPr lang="en-US" smtClean="0"/>
              <a:t>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Source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7360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 RCT</a:t>
            </a:r>
            <a:r>
              <a:rPr lang="en-US" baseline="0" dirty="0" smtClean="0"/>
              <a:t>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3BA681-95E4-4A1A-BC43-FE7E7309F960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Source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51994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Height of son on the</a:t>
            </a:r>
            <a:r>
              <a:rPr lang="en-US" baseline="0" dirty="0" smtClean="0"/>
              <a:t> y axis </a:t>
            </a:r>
          </a:p>
          <a:p>
            <a:r>
              <a:rPr lang="en-US" baseline="0" dirty="0" smtClean="0"/>
              <a:t>Height of father on x axis </a:t>
            </a:r>
          </a:p>
          <a:p>
            <a:r>
              <a:rPr lang="en-US" baseline="0" dirty="0" err="1" smtClean="0"/>
              <a:t>Diagnoal</a:t>
            </a:r>
            <a:r>
              <a:rPr lang="en-US" baseline="0" dirty="0" smtClean="0"/>
              <a:t> indicates sons who are as tall as their fathers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1DD61F-C45F-440C-B65A-A0C60FE9414D}" type="slidenum">
              <a:rPr lang="en-US" smtClean="0"/>
              <a:t>28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Source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1596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6C252-69F0-474D-BDAB-322EF1F3BE48}" type="datetime1">
              <a:rPr lang="en-US" smtClean="0"/>
              <a:t>2020-07-16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Source: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910C2D-E969-45E3-A3FF-4E417EA312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8103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8E32E-760C-403E-A1C9-593F45C0F119}" type="datetime1">
              <a:rPr lang="en-US" smtClean="0"/>
              <a:t>2020-07-16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Source: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910C2D-E969-45E3-A3FF-4E417EA312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15050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BDE49-74E1-46CE-831A-8C6CE2DDD6C8}" type="datetime1">
              <a:rPr lang="en-US" smtClean="0"/>
              <a:t>2020-07-16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Source: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910C2D-E969-45E3-A3FF-4E417EA312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8373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AF0D6-F674-4521-A652-098C87057E75}" type="datetime1">
              <a:rPr lang="en-US" smtClean="0"/>
              <a:t>2020-07-16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40207"/>
            <a:ext cx="4114800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 smtClean="0"/>
              <a:t>Source: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88910C2D-E969-45E3-A3FF-4E417EA3124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01629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0E92D-C943-473D-B806-928BE8DE17B9}" type="datetime1">
              <a:rPr lang="en-US" smtClean="0"/>
              <a:t>2020-07-16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Source: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910C2D-E969-45E3-A3FF-4E417EA312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8805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52BF2-2D6D-4699-BF33-8BE67537AB97}" type="datetime1">
              <a:rPr lang="en-US" smtClean="0"/>
              <a:t>2020-07-16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Source: 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910C2D-E969-45E3-A3FF-4E417EA312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3584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A6965-6F3E-4B39-93C4-22ECDD4C5CEB}" type="datetime1">
              <a:rPr lang="en-US" smtClean="0"/>
              <a:t>2020-07-16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Source: 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910C2D-E969-45E3-A3FF-4E417EA312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753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D78E92-D743-4BE9-BC7E-7A06C053B362}" type="datetime1">
              <a:rPr lang="en-US" smtClean="0"/>
              <a:t>2020-07-16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Source: 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910C2D-E969-45E3-A3FF-4E417EA312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3606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50E96-77D1-4E78-B13F-F23564F279F1}" type="datetime1">
              <a:rPr lang="en-US" smtClean="0"/>
              <a:t>2020-07-16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Source: 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910C2D-E969-45E3-A3FF-4E417EA312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7634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801AC-2F14-41E4-B46D-0AEE74827DE3}" type="datetime1">
              <a:rPr lang="en-US" smtClean="0"/>
              <a:t>2020-07-16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Source: 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910C2D-E969-45E3-A3FF-4E417EA312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8544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1D815-4A19-4518-AADD-0B0DB29EEC54}" type="datetime1">
              <a:rPr lang="en-US" smtClean="0"/>
              <a:t>2020-07-16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Source: 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910C2D-E969-45E3-A3FF-4E417EA312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9262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B09BE4-A382-404A-8EC7-65CBD2A68B2C}" type="datetime1">
              <a:rPr lang="en-US" smtClean="0"/>
              <a:t>2020-07-16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Source: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910C2D-E969-45E3-A3FF-4E417EA312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722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jpe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emf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emf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pss-tutorials.com/spss-simple-linear-regression-tutorial/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5869" y="938075"/>
            <a:ext cx="9701747" cy="5534439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910C2D-E969-45E3-A3FF-4E417EA3124A}" type="slidenum">
              <a:rPr lang="en-US" smtClean="0"/>
              <a:t>1</a:t>
            </a:fld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FE9EAE-2B87-4125-A28E-C4D930AC87D7}" type="datetime1">
              <a:rPr lang="en-US" smtClean="0"/>
              <a:t>2020-07-16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Source: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6494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5450" y="995362"/>
            <a:ext cx="8801100" cy="5493361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910C2D-E969-45E3-A3FF-4E417EA3124A}" type="slidenum">
              <a:rPr lang="en-US" smtClean="0"/>
              <a:t>10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AE6CB-593D-4276-878A-3D26CD3272BB}" type="datetime1">
              <a:rPr lang="en-US" smtClean="0"/>
              <a:t>2020-07-16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Source: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849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0162" y="976312"/>
            <a:ext cx="9591675" cy="49053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866043" y="572877"/>
            <a:ext cx="2568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intercept = 0, slope = </a:t>
            </a:r>
            <a:r>
              <a:rPr lang="en-US" dirty="0" smtClean="0"/>
              <a:t>2.5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910C2D-E969-45E3-A3FF-4E417EA3124A}" type="slidenum">
              <a:rPr lang="en-US" smtClean="0"/>
              <a:t>11</a:t>
            </a:fld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EB161-2F58-489D-AC47-C4C10FE1C31C}" type="datetime1">
              <a:rPr lang="en-US" smtClean="0"/>
              <a:t>2020-07-16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Source: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5374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7337" y="900112"/>
            <a:ext cx="9077325" cy="50577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163499" y="464679"/>
            <a:ext cx="2568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intercept = 0, slope = </a:t>
            </a:r>
            <a:r>
              <a:rPr lang="en-US" dirty="0" smtClean="0"/>
              <a:t>1.7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910C2D-E969-45E3-A3FF-4E417EA3124A}" type="slidenum">
              <a:rPr lang="en-US" smtClean="0"/>
              <a:t>12</a:t>
            </a:fld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951D32-7C65-4E87-AE4B-7F8F1969A238}" type="datetime1">
              <a:rPr lang="en-US" smtClean="0"/>
              <a:t>2020-07-16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Source: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0637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225" y="942975"/>
            <a:ext cx="8591550" cy="49720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199084" y="616945"/>
            <a:ext cx="26859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intercept = 40, slope = </a:t>
            </a:r>
            <a:r>
              <a:rPr lang="en-US" dirty="0" smtClean="0"/>
              <a:t>1.3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910C2D-E969-45E3-A3FF-4E417EA3124A}" type="slidenum">
              <a:rPr lang="en-US" smtClean="0"/>
              <a:t>13</a:t>
            </a:fld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9802A-7E0D-46CE-949D-40B20655D045}" type="datetime1">
              <a:rPr lang="en-US" smtClean="0"/>
              <a:t>2020-07-16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Source: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4661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The "best" fit 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606" y="1690688"/>
            <a:ext cx="9658350" cy="497205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910C2D-E969-45E3-A3FF-4E417EA3124A}" type="slidenum">
              <a:rPr lang="en-US" smtClean="0"/>
              <a:t>14</a:t>
            </a:fld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1C1B6-CD69-4E50-90CA-43EA6696FF5E}" type="datetime1">
              <a:rPr lang="en-US" smtClean="0"/>
              <a:t>2020-07-16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Source: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8744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"/>
            <a:ext cx="10515600" cy="68580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910C2D-E969-45E3-A3FF-4E417EA3124A}" type="slidenum">
              <a:rPr lang="en-US" smtClean="0"/>
              <a:t>15</a:t>
            </a:fld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E5B1EA-5D1E-425F-A20D-53363FE6C2FB}" type="datetime1">
              <a:rPr lang="en-US" smtClean="0"/>
              <a:t>2020-07-16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Source: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9335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4262" y="259079"/>
            <a:ext cx="7915018" cy="455558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1361" y="3275728"/>
            <a:ext cx="4289278" cy="3212818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910C2D-E969-45E3-A3FF-4E417EA3124A}" type="slidenum">
              <a:rPr lang="en-US" smtClean="0"/>
              <a:t>16</a:t>
            </a:fld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F733B-9FAB-4E63-9B0D-33A14DE87EDD}" type="datetime1">
              <a:rPr lang="en-US" smtClean="0"/>
              <a:t>2020-07-16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Source: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223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16148" y="4039852"/>
            <a:ext cx="3000375" cy="11525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7144" y="2668252"/>
            <a:ext cx="5905500" cy="13716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910C2D-E969-45E3-A3FF-4E417EA3124A}" type="slidenum">
              <a:rPr lang="en-US" smtClean="0"/>
              <a:t>17</a:t>
            </a:fld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1DAFD-FF83-4EC5-AB7F-CC42240344F6}" type="datetime1">
              <a:rPr lang="en-US" smtClean="0"/>
              <a:t>2020-07-16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Source: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4002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050" y="1747837"/>
            <a:ext cx="9256025" cy="4265505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910C2D-E969-45E3-A3FF-4E417EA3124A}" type="slidenum">
              <a:rPr lang="en-US" smtClean="0"/>
              <a:t>18</a:t>
            </a:fld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490B02-62FE-4C7F-9DE5-2331E35DDA40}" type="datetime1">
              <a:rPr lang="en-US" smtClean="0"/>
              <a:t>2020-07-16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Source: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0514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1738312"/>
            <a:ext cx="8077200" cy="3381375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910C2D-E969-45E3-A3FF-4E417EA3124A}" type="slidenum">
              <a:rPr lang="en-US" smtClean="0"/>
              <a:t>19</a:t>
            </a:fld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F004A-44B6-4F7A-B6F0-35B04CA5E4D8}" type="datetime1">
              <a:rPr lang="en-US" smtClean="0"/>
              <a:t>2020-07-16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Source: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8977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9946" y="451953"/>
            <a:ext cx="9119286" cy="6104517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910C2D-E969-45E3-A3FF-4E417EA3124A}" type="slidenum">
              <a:rPr lang="en-US" smtClean="0"/>
              <a:t>2</a:t>
            </a:fld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747FA-D07C-4629-8221-A5BA27044484}" type="datetime1">
              <a:rPr lang="en-US" smtClean="0"/>
              <a:t>2020-07-16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Source: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3486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119187"/>
            <a:ext cx="7772400" cy="4619625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910C2D-E969-45E3-A3FF-4E417EA3124A}" type="slidenum">
              <a:rPr lang="en-US" smtClean="0"/>
              <a:t>20</a:t>
            </a:fld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2EF1F-DA4C-489C-97AC-5A09B697FBA8}" type="datetime1">
              <a:rPr lang="en-US" smtClean="0"/>
              <a:t>2020-07-16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Source: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6146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use multiple regression 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Check </a:t>
            </a:r>
            <a:r>
              <a:rPr lang="en-US" dirty="0" err="1" smtClean="0"/>
              <a:t>simpson’s</a:t>
            </a:r>
            <a:r>
              <a:rPr lang="en-US" dirty="0" smtClean="0"/>
              <a:t> paradox data camp (multiple and logistic regression in R course). It illustrates the idea of confounding/moderation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910C2D-E969-45E3-A3FF-4E417EA3124A}" type="slidenum">
              <a:rPr lang="en-US" smtClean="0"/>
              <a:t>21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8F974-B653-4E3F-A36C-5E77DED1859B}" type="datetime1">
              <a:rPr lang="en-US" smtClean="0"/>
              <a:t>2020-07-16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Source: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0018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interpret coefficients in multiple regression?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err="1" smtClean="0"/>
              <a:t>datacamp</a:t>
            </a:r>
            <a:r>
              <a:rPr lang="en-US" b="1" dirty="0" smtClean="0"/>
              <a:t> multiple and logistic regression course chapter 3 </a:t>
            </a:r>
            <a:r>
              <a:rPr lang="en-US" b="1" dirty="0"/>
              <a:t>Conditional interpretation of coefficients </a:t>
            </a:r>
            <a:r>
              <a:rPr lang="en-US" b="1" dirty="0" smtClean="0"/>
              <a:t>video</a:t>
            </a:r>
          </a:p>
          <a:p>
            <a:endParaRPr lang="en-US" b="1" dirty="0"/>
          </a:p>
          <a:p>
            <a:r>
              <a:rPr lang="en-US" b="1" dirty="0" smtClean="0"/>
              <a:t>For every unit change of x, .. Units of y after keeping </a:t>
            </a:r>
            <a:r>
              <a:rPr lang="en-US" b="1" dirty="0" err="1" smtClean="0"/>
              <a:t>a,b,c</a:t>
            </a:r>
            <a:r>
              <a:rPr lang="en-US" b="1" dirty="0" smtClean="0"/>
              <a:t> constant</a:t>
            </a:r>
            <a:endParaRPr lang="en-US" b="1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910C2D-E969-45E3-A3FF-4E417EA3124A}" type="slidenum">
              <a:rPr lang="en-US" smtClean="0"/>
              <a:t>22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A2E11-9966-48D0-AB63-085FCDF74E1C}" type="datetime1">
              <a:rPr lang="en-US" smtClean="0"/>
              <a:t>2020-07-16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Source: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7362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73779"/>
            <a:ext cx="9067800" cy="19716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425677"/>
            <a:ext cx="8001000" cy="2400300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910C2D-E969-45E3-A3FF-4E417EA3124A}" type="slidenum">
              <a:rPr lang="en-US" smtClean="0"/>
              <a:t>23</a:t>
            </a:fld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5594A-857D-4DD8-A2F5-B544850F62AF}" type="datetime1">
              <a:rPr lang="en-US" smtClean="0"/>
              <a:t>2020-07-16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Source: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0541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Multiple regression 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930" y="2107770"/>
            <a:ext cx="4233902" cy="234904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5246" y="2107770"/>
            <a:ext cx="3092639" cy="2349042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910C2D-E969-45E3-A3FF-4E417EA3124A}" type="slidenum">
              <a:rPr lang="en-US" smtClean="0"/>
              <a:t>24</a:t>
            </a:fld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EFF30-476E-42CF-8F3D-32E79293A011}" type="datetime1">
              <a:rPr lang="en-US" smtClean="0"/>
              <a:t>2020-07-16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Source: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1998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requirements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number of observations </a:t>
            </a:r>
            <a:r>
              <a:rPr lang="en-US" dirty="0" smtClean="0"/>
              <a:t>should be </a:t>
            </a:r>
            <a:r>
              <a:rPr lang="en-US" dirty="0"/>
              <a:t>at least 20 times greater than the number of </a:t>
            </a:r>
            <a:r>
              <a:rPr lang="en-US" dirty="0" smtClean="0"/>
              <a:t>variables under </a:t>
            </a:r>
            <a:r>
              <a:rPr lang="en-US" dirty="0"/>
              <a:t>study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910C2D-E969-45E3-A3FF-4E417EA3124A}" type="slidenum">
              <a:rPr lang="en-US" smtClean="0"/>
              <a:t>25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5D48D-B6EE-415A-9488-61FC5E27EFDF}" type="datetime1">
              <a:rPr lang="en-US" smtClean="0"/>
              <a:t>2020-07-16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Source: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664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predictors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4"/>
            <a:ext cx="3253353" cy="209893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0929" y="1518834"/>
            <a:ext cx="4192914" cy="312855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910C2D-E969-45E3-A3FF-4E417EA3124A}" type="slidenum">
              <a:rPr lang="en-US" smtClean="0"/>
              <a:t>26</a:t>
            </a:fld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26830-F713-4FC7-8F00-7C5DB0B18424}" type="datetime1">
              <a:rPr lang="en-US" smtClean="0"/>
              <a:t>2020-07-16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Source: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9586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Correlation vs causality	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dirty="0"/>
              <a:t>Direction</a:t>
            </a:r>
          </a:p>
          <a:p>
            <a:pPr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variable </a:t>
            </a:r>
          </a:p>
          <a:p>
            <a:pPr>
              <a:lnSpc>
                <a:spcPct val="90000"/>
              </a:lnSpc>
            </a:pPr>
            <a:endParaRPr lang="de-DE" dirty="0"/>
          </a:p>
          <a:p>
            <a:pPr>
              <a:lnSpc>
                <a:spcPct val="90000"/>
              </a:lnSpc>
            </a:pPr>
            <a:endParaRPr lang="de-DE" dirty="0"/>
          </a:p>
          <a:p>
            <a:pPr>
              <a:lnSpc>
                <a:spcPct val="90000"/>
              </a:lnSpc>
            </a:pPr>
            <a:r>
              <a:rPr lang="en-US" dirty="0" smtClean="0">
                <a:solidFill>
                  <a:srgbClr val="FF5050"/>
                </a:solidFill>
              </a:rPr>
              <a:t>Adjustment </a:t>
            </a:r>
            <a:r>
              <a:rPr lang="en-US" dirty="0">
                <a:solidFill>
                  <a:srgbClr val="FF5050"/>
                </a:solidFill>
              </a:rPr>
              <a:t>?</a:t>
            </a:r>
          </a:p>
          <a:p>
            <a:pPr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endParaRPr lang="en-US" dirty="0"/>
          </a:p>
        </p:txBody>
      </p:sp>
      <p:sp>
        <p:nvSpPr>
          <p:cNvPr id="23557" name="AutoShape 5" descr="Image result for egg or chicken"/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23558" name="Picture 6" descr="download (9)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1" y="1219201"/>
            <a:ext cx="2714625" cy="1685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560" name="AutoShape 8" descr="Image result for spy"/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23561" name="Picture 9" descr="downloa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1" y="2971801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910C2D-E969-45E3-A3FF-4E417EA3124A}" type="slidenum">
              <a:rPr lang="en-US" smtClean="0"/>
              <a:t>27</a:t>
            </a:fld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63F492-B951-4DD0-A9C2-2FBEF30C4126}" type="datetime1">
              <a:rPr lang="en-US" smtClean="0"/>
              <a:t>2020-07-16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Source: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4815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Regression towards the mean 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065" y="1450000"/>
            <a:ext cx="10344150" cy="5102588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910C2D-E969-45E3-A3FF-4E417EA3124A}" type="slidenum">
              <a:rPr lang="en-US" smtClean="0"/>
              <a:t>28</a:t>
            </a:fld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5D661-952C-4644-8425-7CFF36643583}" type="datetime1">
              <a:rPr lang="en-US" smtClean="0"/>
              <a:t>2020-07-16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Source: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8885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interpretation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2442" y="1918614"/>
            <a:ext cx="10515600" cy="4351338"/>
          </a:xfrm>
        </p:spPr>
        <p:txBody>
          <a:bodyPr/>
          <a:lstStyle/>
          <a:p>
            <a:r>
              <a:rPr lang="en-US" dirty="0" smtClean="0"/>
              <a:t>Change in y for a unit change in x </a:t>
            </a:r>
          </a:p>
          <a:p>
            <a:endParaRPr lang="en-US" dirty="0"/>
          </a:p>
        </p:txBody>
      </p:sp>
      <p:pic>
        <p:nvPicPr>
          <p:cNvPr id="4098" name="Picture 2" descr="Image result for male female obes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8432" y="834500"/>
            <a:ext cx="6313568" cy="3520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1561447" y="2841378"/>
            <a:ext cx="22840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231F20"/>
                </a:solidFill>
                <a:latin typeface="Times New Roman" panose="02020603050405020304" pitchFamily="18" charset="0"/>
              </a:rPr>
              <a:t>Y = 47.64 + 14.93 × X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094283"/>
            <a:ext cx="8153400" cy="2743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61575" y="4355056"/>
            <a:ext cx="3730425" cy="2482428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910C2D-E969-45E3-A3FF-4E417EA3124A}" type="slidenum">
              <a:rPr lang="en-US" smtClean="0"/>
              <a:t>29</a:t>
            </a:fld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94F85-B59C-49DE-B103-A775750D8DC8}" type="datetime1">
              <a:rPr lang="en-US" smtClean="0"/>
              <a:t>2020-07-16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Source: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3793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96314" y="1072601"/>
            <a:ext cx="8190991" cy="5104362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910C2D-E969-45E3-A3FF-4E417EA3124A}" type="slidenum">
              <a:rPr lang="en-US" smtClean="0"/>
              <a:t>3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2C07D-3C50-4D3C-BA56-A22D153B0DC3}" type="datetime1">
              <a:rPr lang="en-US" smtClean="0"/>
              <a:t>2020-07-16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Source: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0521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evaluation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0964" y="1825625"/>
            <a:ext cx="5031036" cy="4876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252" y="1825625"/>
            <a:ext cx="5243570" cy="4876800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910C2D-E969-45E3-A3FF-4E417EA3124A}" type="slidenum">
              <a:rPr lang="en-US" smtClean="0"/>
              <a:t>30</a:t>
            </a:fld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E6E9F-F661-4585-8E2E-CA96D7259CD7}" type="datetime1">
              <a:rPr lang="en-US" smtClean="0"/>
              <a:t>2020-07-16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Source: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3916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467" y="1690689"/>
            <a:ext cx="4472849" cy="4049100"/>
          </a:xfrm>
          <a:prstGeom prst="rect">
            <a:avLst/>
          </a:prstGeom>
        </p:spPr>
      </p:pic>
      <p:pic>
        <p:nvPicPr>
          <p:cNvPr id="2052" name="Picture 4" descr="Related ima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4690" y="1690688"/>
            <a:ext cx="2978877" cy="4154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910C2D-E969-45E3-A3FF-4E417EA3124A}" type="slidenum">
              <a:rPr lang="en-US" smtClean="0"/>
              <a:t>31</a:t>
            </a:fld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4300A-FC76-4058-AF0E-4260FF0936C5}" type="datetime1">
              <a:rPr lang="en-US" smtClean="0"/>
              <a:t>2020-07-16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Source: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9373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Overfitting 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4644" y="1825625"/>
            <a:ext cx="6245817" cy="469338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910C2D-E969-45E3-A3FF-4E417EA3124A}" type="slidenum">
              <a:rPr lang="en-US" smtClean="0"/>
              <a:t>32</a:t>
            </a:fld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AEFBF-9520-47CA-BCFD-E1AA2F66B5C5}" type="datetime1">
              <a:rPr lang="en-US" smtClean="0"/>
              <a:t>2020-07-16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Source: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2603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 smtClean="0"/>
              <a:t>Pressure can output a p-value </a:t>
            </a:r>
            <a:r>
              <a:rPr lang="ar-EG" sz="4000" b="1" dirty="0" smtClean="0"/>
              <a:t>من الشرخ الجواني)</a:t>
            </a:r>
            <a:r>
              <a:rPr lang="en-US" sz="4000" b="1" dirty="0" smtClean="0"/>
              <a:t>)</a:t>
            </a:r>
            <a:endParaRPr lang="en-US" sz="40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3662" y="2675394"/>
            <a:ext cx="5545488" cy="3105473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910C2D-E969-45E3-A3FF-4E417EA3124A}" type="slidenum">
              <a:rPr lang="en-US" smtClean="0"/>
              <a:t>33</a:t>
            </a:fld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1A8DB-E699-4751-A8DB-9B89E5F27FD6}" type="datetime1">
              <a:rPr lang="en-US" smtClean="0"/>
              <a:t>2020-07-16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Source: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9255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8375" y="2230437"/>
            <a:ext cx="7715250" cy="3819525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910C2D-E969-45E3-A3FF-4E417EA3124A}" type="slidenum">
              <a:rPr lang="en-US" smtClean="0"/>
              <a:t>34</a:t>
            </a:fld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CA1F6-BA07-419A-8548-721482EBE28D}" type="datetime1">
              <a:rPr lang="en-US" smtClean="0"/>
              <a:t>2020-07-16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Source: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1766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 descr="Image result for bored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1272" y="1599791"/>
            <a:ext cx="7204508" cy="4803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910C2D-E969-45E3-A3FF-4E417EA3124A}" type="slidenum">
              <a:rPr lang="en-US" smtClean="0"/>
              <a:t>35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F2E1B-E7BE-4844-9C32-97AC3752A441}" type="datetime1">
              <a:rPr lang="en-US" smtClean="0"/>
              <a:t>2020-07-16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Source: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2648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Adjusted R squared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7633" y="805738"/>
            <a:ext cx="7003981" cy="4686300"/>
          </a:xfrm>
          <a:prstGeom prst="rect">
            <a:avLst/>
          </a:prstGeom>
        </p:spPr>
      </p:pic>
      <p:pic>
        <p:nvPicPr>
          <p:cNvPr id="5122" name="Picture 2" descr="Image result for r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466" y="2196388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910C2D-E969-45E3-A3FF-4E417EA3124A}" type="slidenum">
              <a:rPr lang="en-US" smtClean="0"/>
              <a:t>36</a:t>
            </a:fld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92D26-ADEB-467B-8614-1D848280F0E3}" type="datetime1">
              <a:rPr lang="en-US" smtClean="0"/>
              <a:t>2020-07-16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Source: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081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3176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910C2D-E969-45E3-A3FF-4E417EA3124A}" type="slidenum">
              <a:rPr lang="en-US" smtClean="0"/>
              <a:t>37</a:t>
            </a:fld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64D45-CACD-47EC-B944-86D59537EA3C}" type="datetime1">
              <a:rPr lang="en-US" smtClean="0"/>
              <a:t>2020-07-16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Source: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6203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Linearity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53" y="1825625"/>
            <a:ext cx="6063747" cy="484924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5161" y="1807244"/>
            <a:ext cx="5354655" cy="4655549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910C2D-E969-45E3-A3FF-4E417EA3124A}" type="slidenum">
              <a:rPr lang="en-US" smtClean="0"/>
              <a:t>38</a:t>
            </a:fld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5A2F78-8A9A-4F73-A26C-FF4AE10B7500}" type="datetime1">
              <a:rPr lang="en-US" smtClean="0"/>
              <a:t>2020-07-16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Source: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7611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Leverage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1287" y="2260600"/>
            <a:ext cx="6829425" cy="38100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910C2D-E969-45E3-A3FF-4E417EA3124A}" type="slidenum">
              <a:rPr lang="en-US" smtClean="0"/>
              <a:t>39</a:t>
            </a:fld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C6FC1-BA9A-412C-8A55-1EC89516F688}" type="datetime1">
              <a:rPr lang="en-US" smtClean="0"/>
              <a:t>2020-07-16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Source: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4274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Some everyday 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84959"/>
            <a:ext cx="4832371" cy="381224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1067" y="2184959"/>
            <a:ext cx="3143250" cy="2438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01025" y="4152900"/>
            <a:ext cx="3990975" cy="2705100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910C2D-E969-45E3-A3FF-4E417EA3124A}" type="slidenum">
              <a:rPr lang="en-US" smtClean="0"/>
              <a:t>4</a:t>
            </a:fld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63540-A91C-461E-8B62-201C844E6C09}" type="datetime1">
              <a:rPr lang="en-US" smtClean="0"/>
              <a:t>2020-07-16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Source: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9474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Influential points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862" y="1943100"/>
            <a:ext cx="10734675" cy="5091906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910C2D-E969-45E3-A3FF-4E417EA3124A}" type="slidenum">
              <a:rPr lang="en-US" smtClean="0"/>
              <a:t>40</a:t>
            </a:fld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D5ACD7-72DE-4008-A0EB-73B5B265DA7A}" type="datetime1">
              <a:rPr lang="en-US" smtClean="0"/>
              <a:t>2020-07-16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Source: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0745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Cook’s distance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910C2D-E969-45E3-A3FF-4E417EA3124A}" type="slidenum">
              <a:rPr lang="en-US" smtClean="0"/>
              <a:t>41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5F5BB-7B15-4D06-8CFB-0757C03E7B3F}" type="datetime1">
              <a:rPr lang="en-US" smtClean="0"/>
              <a:t>2020-07-16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Source: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1618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7862" y="1147762"/>
            <a:ext cx="8296275" cy="4562475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910C2D-E969-45E3-A3FF-4E417EA3124A}" type="slidenum">
              <a:rPr lang="en-US" smtClean="0"/>
              <a:t>42</a:t>
            </a:fld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A8B08-B09E-4D12-B583-1D2F25480E34}" type="datetime1">
              <a:rPr lang="en-US" smtClean="0"/>
              <a:t>2020-07-16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Source: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8526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/>
              <a:t>Multicolinearity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AutoShape 2" descr="Image result for obese animati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5810" y="2139950"/>
            <a:ext cx="8524068" cy="4763612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910C2D-E969-45E3-A3FF-4E417EA3124A}" type="slidenum">
              <a:rPr lang="en-US" smtClean="0"/>
              <a:t>43</a:t>
            </a:fld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0BF88-741F-4AAF-B60B-49F3AB79F600}" type="datetime1">
              <a:rPr lang="en-US" smtClean="0"/>
              <a:t>2020-07-16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Source: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6118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6808" y="891878"/>
            <a:ext cx="8493070" cy="5688814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910C2D-E969-45E3-A3FF-4E417EA3124A}" type="slidenum">
              <a:rPr lang="en-US" smtClean="0"/>
              <a:t>44</a:t>
            </a:fld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24EB8A-9131-4041-8082-EB84628E023F}" type="datetime1">
              <a:rPr lang="en-US" smtClean="0"/>
              <a:t>2020-07-16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Source: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7517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4847" y="313012"/>
            <a:ext cx="7042609" cy="6931702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910C2D-E969-45E3-A3FF-4E417EA3124A}" type="slidenum">
              <a:rPr lang="en-US" smtClean="0"/>
              <a:t>45</a:t>
            </a:fld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D1E33-6FB8-4CB9-A7D5-E594FBB19624}" type="datetime1">
              <a:rPr lang="en-US" smtClean="0"/>
              <a:t>2020-07-16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Source: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2595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3716" y="704022"/>
            <a:ext cx="6951716" cy="6153978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910C2D-E969-45E3-A3FF-4E417EA3124A}" type="slidenum">
              <a:rPr lang="en-US" smtClean="0"/>
              <a:t>46</a:t>
            </a:fld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C92ADB-AC95-4C3F-8D7E-686C624599D4}" type="datetime1">
              <a:rPr lang="en-US" smtClean="0"/>
              <a:t>2020-07-16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Source: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6288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4712" y="1027906"/>
            <a:ext cx="6613417" cy="5147018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910C2D-E969-45E3-A3FF-4E417EA3124A}" type="slidenum">
              <a:rPr lang="en-US" smtClean="0"/>
              <a:t>47</a:t>
            </a:fld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52798-41CE-4C7E-8B72-58EF1B60D854}" type="datetime1">
              <a:rPr lang="en-US" smtClean="0"/>
              <a:t>2020-07-16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Source: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6417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2204" y="796629"/>
            <a:ext cx="6133132" cy="5165503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910C2D-E969-45E3-A3FF-4E417EA3124A}" type="slidenum">
              <a:rPr lang="en-US" smtClean="0"/>
              <a:t>48</a:t>
            </a:fld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C3E34-D77F-4334-BF62-93632AED33CF}" type="datetime1">
              <a:rPr lang="en-US" smtClean="0"/>
              <a:t>2020-07-16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Source: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8410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910C2D-E969-45E3-A3FF-4E417EA3124A}" type="slidenum">
              <a:rPr lang="en-US" smtClean="0"/>
              <a:t>49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A38E5B-4DF0-49EF-8BDC-AEE34C25E4DB}" type="datetime1">
              <a:rPr lang="en-US" smtClean="0"/>
              <a:t>2020-07-16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Source: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9328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Defining "model"</a:t>
            </a:r>
            <a:br>
              <a:rPr lang="en-US" b="1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</a:t>
            </a:r>
            <a:r>
              <a:rPr lang="en-US" dirty="0"/>
              <a:t>model is a </a:t>
            </a:r>
            <a:r>
              <a:rPr lang="en-US" b="1" dirty="0"/>
              <a:t>representation </a:t>
            </a:r>
            <a:r>
              <a:rPr lang="en-US" dirty="0"/>
              <a:t>for a </a:t>
            </a:r>
            <a:r>
              <a:rPr lang="en-US" b="1" dirty="0" smtClean="0"/>
              <a:t>purpose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910C2D-E969-45E3-A3FF-4E417EA3124A}" type="slidenum">
              <a:rPr lang="en-US" smtClean="0"/>
              <a:t>5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CC9875-B995-40BE-8531-AF0EB89E2D2A}" type="datetime1">
              <a:rPr lang="en-US" smtClean="0"/>
              <a:t>2020-07-16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Source: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4022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to do ?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122" name="Picture 2" descr="Image result for snea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7675" y="2514600"/>
            <a:ext cx="2295525" cy="3000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Image result for justification animati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8877" y="2743511"/>
            <a:ext cx="4949598" cy="2771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910C2D-E969-45E3-A3FF-4E417EA3124A}" type="slidenum">
              <a:rPr lang="en-US" smtClean="0"/>
              <a:t>50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F3796-0397-4D47-923F-E9D4D59CA403}" type="datetime1">
              <a:rPr lang="en-US" smtClean="0"/>
              <a:t>2020-07-16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Source: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4973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" y="452437"/>
            <a:ext cx="11944350" cy="5953125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910C2D-E969-45E3-A3FF-4E417EA3124A}" type="slidenum">
              <a:rPr lang="en-US" smtClean="0"/>
              <a:t>51</a:t>
            </a:fld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B60AE-79D7-401D-B402-3BB1A2A03251}" type="datetime1">
              <a:rPr lang="en-US" smtClean="0"/>
              <a:t>2020-07-16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Source: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5134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977" y="1286427"/>
            <a:ext cx="8825169" cy="4663616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910C2D-E969-45E3-A3FF-4E417EA3124A}" type="slidenum">
              <a:rPr lang="en-US" smtClean="0"/>
              <a:t>52</a:t>
            </a:fld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E7407-D673-470B-84B2-1DCB0DCD8175}" type="datetime1">
              <a:rPr lang="en-US" smtClean="0"/>
              <a:t>2020-07-16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Source: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5828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7665" y="1396314"/>
            <a:ext cx="9035686" cy="4549217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910C2D-E969-45E3-A3FF-4E417EA3124A}" type="slidenum">
              <a:rPr lang="en-US" smtClean="0"/>
              <a:t>53</a:t>
            </a:fld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9B1CC5-0A34-4A23-8F6C-9447E263D277}" type="datetime1">
              <a:rPr lang="en-US" smtClean="0"/>
              <a:t>2020-07-16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Source: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2757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Medical data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714" y="2479729"/>
            <a:ext cx="3707183" cy="246696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4495" y="2466237"/>
            <a:ext cx="3905250" cy="248045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34343" y="2466237"/>
            <a:ext cx="2952750" cy="2480454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910C2D-E969-45E3-A3FF-4E417EA3124A}" type="slidenum">
              <a:rPr lang="en-US" smtClean="0"/>
              <a:t>54</a:t>
            </a:fld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917ED8-08F3-4A9C-A0CC-9D91303331C2}" type="datetime1">
              <a:rPr lang="en-US" smtClean="0"/>
              <a:t>2020-07-16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Source: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2289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Which regression model to choose?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Hours spent studying </a:t>
            </a:r>
          </a:p>
          <a:p>
            <a:r>
              <a:rPr lang="en-US" dirty="0" smtClean="0"/>
              <a:t>Alive or dead </a:t>
            </a:r>
          </a:p>
          <a:p>
            <a:r>
              <a:rPr lang="en-US" dirty="0" smtClean="0"/>
              <a:t>Time to death </a:t>
            </a:r>
          </a:p>
          <a:p>
            <a:r>
              <a:rPr lang="en-US" dirty="0" smtClean="0"/>
              <a:t>Vehicle speed </a:t>
            </a:r>
          </a:p>
          <a:p>
            <a:r>
              <a:rPr lang="en-US" dirty="0" smtClean="0"/>
              <a:t>Height of children </a:t>
            </a:r>
          </a:p>
          <a:p>
            <a:r>
              <a:rPr lang="en-US" dirty="0" smtClean="0"/>
              <a:t>Chemotherapy toxicity</a:t>
            </a:r>
          </a:p>
          <a:p>
            <a:r>
              <a:rPr lang="en-US" dirty="0" smtClean="0"/>
              <a:t>Time spent before teacher enters class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910C2D-E969-45E3-A3FF-4E417EA3124A}" type="slidenum">
              <a:rPr lang="en-US" smtClean="0"/>
              <a:t>55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AEB3A-40F8-4095-8894-F57B09BD3DE8}" type="datetime1">
              <a:rPr lang="en-US" smtClean="0"/>
              <a:t>2020-07-16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Source: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0801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Applications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linear regression model can be used,</a:t>
            </a:r>
          </a:p>
          <a:p>
            <a:r>
              <a:rPr lang="en-US" dirty="0"/>
              <a:t>for instance, to determine the optimal values for </a:t>
            </a:r>
            <a:r>
              <a:rPr lang="en-US" dirty="0" err="1"/>
              <a:t>respi</a:t>
            </a:r>
            <a:r>
              <a:rPr lang="en-US" dirty="0"/>
              <a:t> -</a:t>
            </a:r>
          </a:p>
          <a:p>
            <a:r>
              <a:rPr lang="en-US" dirty="0" err="1"/>
              <a:t>ratory</a:t>
            </a:r>
            <a:r>
              <a:rPr lang="en-US" dirty="0"/>
              <a:t> function tests depending on a person’s age,</a:t>
            </a:r>
          </a:p>
          <a:p>
            <a:r>
              <a:rPr lang="en-US" dirty="0"/>
              <a:t>body-mass index (BMI), and sex. Comparing a</a:t>
            </a:r>
          </a:p>
          <a:p>
            <a:r>
              <a:rPr lang="en-US" dirty="0"/>
              <a:t>patient’s measured respiratory function with these computed</a:t>
            </a:r>
          </a:p>
          <a:p>
            <a:r>
              <a:rPr lang="en-US" dirty="0"/>
              <a:t>optimal values yields a measure of his or her state</a:t>
            </a:r>
          </a:p>
          <a:p>
            <a:r>
              <a:rPr lang="en-US" dirty="0"/>
              <a:t>of health.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910C2D-E969-45E3-A3FF-4E417EA3124A}" type="slidenum">
              <a:rPr lang="en-US" smtClean="0"/>
              <a:t>56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C3C6A6-96EB-4B92-8A70-1B573034BD0B}" type="datetime1">
              <a:rPr lang="en-US" smtClean="0"/>
              <a:t>2020-07-16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Source: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0021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3004" y="1250413"/>
            <a:ext cx="7265992" cy="4357173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910C2D-E969-45E3-A3FF-4E417EA3124A}" type="slidenum">
              <a:rPr lang="en-US" smtClean="0"/>
              <a:t>57</a:t>
            </a:fld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421FB-243B-48AF-8107-92C2EBF8DB66}" type="datetime1">
              <a:rPr lang="en-US" smtClean="0"/>
              <a:t>2020-07-16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Source: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2353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419" y="107132"/>
            <a:ext cx="11189777" cy="6643735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910C2D-E969-45E3-A3FF-4E417EA3124A}" type="slidenum">
              <a:rPr lang="en-US" smtClean="0"/>
              <a:t>58</a:t>
            </a:fld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D388D-E96D-4759-B51D-586C98A895B9}" type="datetime1">
              <a:rPr lang="en-US" smtClean="0"/>
              <a:t>2020-07-16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Source: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1174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913" y="495946"/>
            <a:ext cx="10589922" cy="5990095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910C2D-E969-45E3-A3FF-4E417EA3124A}" type="slidenum">
              <a:rPr lang="en-US" smtClean="0"/>
              <a:t>59</a:t>
            </a:fld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E0DC8-6F25-494C-809E-576A27D35C8D}" type="datetime1">
              <a:rPr lang="en-US" smtClean="0"/>
              <a:t>2020-07-16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Source: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21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What is the purpose ?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ar-EG" b="1" dirty="0" smtClean="0"/>
              <a:t>انتي جاية اشتغلي ايه؟</a:t>
            </a:r>
            <a:endParaRPr lang="en-US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AF0D6-F674-4521-A652-098C87057E75}" type="datetime1">
              <a:rPr lang="en-US" smtClean="0"/>
              <a:t>2020-07-16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Source: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910C2D-E969-45E3-A3FF-4E417EA3124A}" type="slidenum">
              <a:rPr lang="en-US" smtClean="0"/>
              <a:t>6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0" y="1785735"/>
            <a:ext cx="8001645" cy="4480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213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References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Linear Regression Analysis</a:t>
            </a:r>
          </a:p>
          <a:p>
            <a:r>
              <a:rPr lang="en-US" dirty="0"/>
              <a:t>Part 14 of a Series on Evaluation of Scientific </a:t>
            </a:r>
            <a:r>
              <a:rPr lang="en-US" dirty="0" smtClean="0"/>
              <a:t>Publications</a:t>
            </a:r>
          </a:p>
          <a:p>
            <a:endParaRPr lang="en-US" dirty="0"/>
          </a:p>
          <a:p>
            <a:r>
              <a:rPr lang="en-US" dirty="0" err="1" smtClean="0"/>
              <a:t>Udacity</a:t>
            </a:r>
            <a:r>
              <a:rPr lang="en-US" dirty="0" smtClean="0"/>
              <a:t> statistics, the science of decisions course</a:t>
            </a:r>
            <a:endParaRPr lang="en-US" dirty="0"/>
          </a:p>
          <a:p>
            <a:r>
              <a:rPr lang="en-US" dirty="0" err="1" smtClean="0"/>
              <a:t>Datacamp</a:t>
            </a:r>
            <a:r>
              <a:rPr lang="en-US" dirty="0" smtClean="0"/>
              <a:t> correlation and regression course</a:t>
            </a:r>
          </a:p>
          <a:p>
            <a:r>
              <a:rPr lang="en-US" dirty="0" err="1" smtClean="0"/>
              <a:t>Datacamp</a:t>
            </a:r>
            <a:r>
              <a:rPr lang="en-US" dirty="0" smtClean="0"/>
              <a:t> statistical modeling part 1</a:t>
            </a:r>
          </a:p>
          <a:p>
            <a:r>
              <a:rPr lang="en-US" dirty="0">
                <a:hlinkClick r:id="rId2"/>
              </a:rPr>
              <a:t>https://www.spss-tutorials.com/spss-simple-linear-regression-tutorial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910C2D-E969-45E3-A3FF-4E417EA3124A}" type="slidenum">
              <a:rPr lang="en-US" smtClean="0"/>
              <a:t>60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E7741-894A-439D-8D52-F4F9B02F7AAC}" type="datetime1">
              <a:rPr lang="en-US" smtClean="0"/>
              <a:t>2020-07-16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Source: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3167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146" name="Picture 2" descr="Image result for comparing opiu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5180" y="2813695"/>
            <a:ext cx="4538620" cy="3421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043" y="2813695"/>
            <a:ext cx="4466146" cy="3363268"/>
          </a:xfrm>
          <a:prstGeom prst="rect">
            <a:avLst/>
          </a:prstGeom>
        </p:spPr>
      </p:pic>
      <p:pic>
        <p:nvPicPr>
          <p:cNvPr id="6150" name="Picture 6" descr="Image result for multiple causes regression 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4875" y="385641"/>
            <a:ext cx="2762250" cy="1657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910C2D-E969-45E3-A3FF-4E417EA3124A}" type="slidenum">
              <a:rPr lang="en-US" smtClean="0"/>
              <a:t>7</a:t>
            </a:fld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7DA23-A874-480A-9299-6EF83756F7C6}" type="datetime1">
              <a:rPr lang="en-US" smtClean="0"/>
              <a:t>2020-07-16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Source: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7553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30188"/>
            <a:ext cx="10336078" cy="6509908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910C2D-E969-45E3-A3FF-4E417EA3124A}" type="slidenum">
              <a:rPr lang="en-US" smtClean="0"/>
              <a:t>8</a:t>
            </a:fld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6C184-2EA7-4149-9645-ED7978C8E73F}" type="datetime1">
              <a:rPr lang="en-US" smtClean="0"/>
              <a:t>2020-07-16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Source: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2728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8" name="Picture 4" descr="Image result for bahz beeh el kee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83" y="1255922"/>
            <a:ext cx="8345095" cy="4747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910C2D-E969-45E3-A3FF-4E417EA3124A}" type="slidenum">
              <a:rPr lang="en-US" smtClean="0"/>
              <a:t>9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7E48A-FB4F-4112-B93D-14A4898F4AC4}" type="datetime1">
              <a:rPr lang="en-US" smtClean="0"/>
              <a:t>2020-07-16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Source: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7076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2367</TotalTime>
  <Words>866</Words>
  <Application>Microsoft Office PowerPoint</Application>
  <PresentationFormat>Widescreen</PresentationFormat>
  <Paragraphs>333</Paragraphs>
  <Slides>60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5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Some everyday models</vt:lpstr>
      <vt:lpstr>Defining "model" </vt:lpstr>
      <vt:lpstr>What is the purpose ?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"best" fit 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Why use multiple regression ?</vt:lpstr>
      <vt:lpstr>How to interpret coefficients in multiple regression?</vt:lpstr>
      <vt:lpstr>Question </vt:lpstr>
      <vt:lpstr>Multiple regression </vt:lpstr>
      <vt:lpstr>requirements</vt:lpstr>
      <vt:lpstr>Adding predictors </vt:lpstr>
      <vt:lpstr>Correlation vs causality </vt:lpstr>
      <vt:lpstr>Regression towards the mean </vt:lpstr>
      <vt:lpstr>Model interpretation</vt:lpstr>
      <vt:lpstr>Model evaluation </vt:lpstr>
      <vt:lpstr>PowerPoint Presentation</vt:lpstr>
      <vt:lpstr>Overfitting </vt:lpstr>
      <vt:lpstr>Pressure can output a p-value من الشرخ الجواني))</vt:lpstr>
      <vt:lpstr>PowerPoint Presentation</vt:lpstr>
      <vt:lpstr>PowerPoint Presentation</vt:lpstr>
      <vt:lpstr>PowerPoint Presentation</vt:lpstr>
      <vt:lpstr>PowerPoint Presentation</vt:lpstr>
      <vt:lpstr>Linearity</vt:lpstr>
      <vt:lpstr>Leverage</vt:lpstr>
      <vt:lpstr>Influential points</vt:lpstr>
      <vt:lpstr>Cook’s distance</vt:lpstr>
      <vt:lpstr>PowerPoint Presentation</vt:lpstr>
      <vt:lpstr>Multicolinearity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to do ? </vt:lpstr>
      <vt:lpstr>PowerPoint Presentation</vt:lpstr>
      <vt:lpstr>PowerPoint Presentation</vt:lpstr>
      <vt:lpstr>PowerPoint Presentation</vt:lpstr>
      <vt:lpstr>Medical data</vt:lpstr>
      <vt:lpstr>Which regression model to choose?</vt:lpstr>
      <vt:lpstr>Applications</vt:lpstr>
      <vt:lpstr>PowerPoint Presentation</vt:lpstr>
      <vt:lpstr>PowerPoint Presentation</vt:lpstr>
      <vt:lpstr>PowerPoint Presentation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Mahmoud Hamza</dc:creator>
  <cp:lastModifiedBy>santarabantoosoo</cp:lastModifiedBy>
  <cp:revision>63</cp:revision>
  <dcterms:created xsi:type="dcterms:W3CDTF">2019-08-18T07:09:55Z</dcterms:created>
  <dcterms:modified xsi:type="dcterms:W3CDTF">2020-07-16T06:34:14Z</dcterms:modified>
</cp:coreProperties>
</file>